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5"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emf"/></Relationships>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2012624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4201402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1367072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3813139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832187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29899316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20691079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1755690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1694022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571F18D-4DA8-4F9D-8C32-FAEE9DAAA864}" type="datetimeFigureOut">
              <a:rPr lang="en-IN" smtClean="0"/>
              <a:t>19-02-2024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4286589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71F18D-4DA8-4F9D-8C32-FAEE9DAAA864}" type="datetimeFigureOut">
              <a:rPr lang="en-IN" smtClean="0"/>
              <a:t>19-02-2024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1055837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571F18D-4DA8-4F9D-8C32-FAEE9DAAA864}" type="datetimeFigureOut">
              <a:rPr lang="en-IN" smtClean="0"/>
              <a:t>19-02-2024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13697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571F18D-4DA8-4F9D-8C32-FAEE9DAAA864}" type="datetimeFigureOut">
              <a:rPr lang="en-IN" smtClean="0"/>
              <a:t>19-02-2024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2938983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71F18D-4DA8-4F9D-8C32-FAEE9DAAA864}" type="datetimeFigureOut">
              <a:rPr lang="en-IN" smtClean="0"/>
              <a:t>19-02-2024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1723492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571F18D-4DA8-4F9D-8C32-FAEE9DAAA864}" type="datetimeFigureOut">
              <a:rPr lang="en-IN" smtClean="0"/>
              <a:t>19-02-2024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25557695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571F18D-4DA8-4F9D-8C32-FAEE9DAAA864}" type="datetimeFigureOut">
              <a:rPr lang="en-IN" smtClean="0"/>
              <a:t>19-02-2024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BC49CE1-7849-4C2C-8665-CB6B7D1093D7}" type="slidenum">
              <a:rPr lang="en-IN" smtClean="0"/>
              <a:t>‹#›</a:t>
            </a:fld>
            <a:endParaRPr lang="en-IN"/>
          </a:p>
        </p:txBody>
      </p:sp>
    </p:spTree>
    <p:extLst>
      <p:ext uri="{BB962C8B-B14F-4D97-AF65-F5344CB8AC3E}">
        <p14:creationId xmlns:p14="http://schemas.microsoft.com/office/powerpoint/2010/main" val="3872717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571F18D-4DA8-4F9D-8C32-FAEE9DAAA864}" type="datetimeFigureOut">
              <a:rPr lang="en-IN" smtClean="0"/>
              <a:t>19-02-2024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BC49CE1-7849-4C2C-8665-CB6B7D1093D7}" type="slidenum">
              <a:rPr lang="en-IN" smtClean="0"/>
              <a:t>‹#›</a:t>
            </a:fld>
            <a:endParaRPr lang="en-IN"/>
          </a:p>
        </p:txBody>
      </p:sp>
    </p:spTree>
    <p:extLst>
      <p:ext uri="{BB962C8B-B14F-4D97-AF65-F5344CB8AC3E}">
        <p14:creationId xmlns:p14="http://schemas.microsoft.com/office/powerpoint/2010/main" val="531781141"/>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809" r:id="rId14"/>
    <p:sldLayoutId id="2147483810" r:id="rId15"/>
    <p:sldLayoutId id="214748381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6.xml"/><Relationship Id="rId1" Type="http://schemas.openxmlformats.org/officeDocument/2006/relationships/vmlDrawing" Target="../drawings/vmlDrawing2.vml"/><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6.xml"/><Relationship Id="rId1" Type="http://schemas.openxmlformats.org/officeDocument/2006/relationships/vmlDrawing" Target="../drawings/vmlDrawing3.v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60000"/>
            <a:lumOff val="40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6E5B5D3-B5B0-4466-8B43-F4E6ADC11A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8631" y="457508"/>
            <a:ext cx="11234737" cy="6200775"/>
          </a:xfrm>
          <a:prstGeom prst="rect">
            <a:avLst/>
          </a:prstGeom>
        </p:spPr>
      </p:pic>
      <p:sp>
        <p:nvSpPr>
          <p:cNvPr id="10" name="Rectangle 9">
            <a:extLst>
              <a:ext uri="{FF2B5EF4-FFF2-40B4-BE49-F238E27FC236}">
                <a16:creationId xmlns:a16="http://schemas.microsoft.com/office/drawing/2014/main" id="{E03F2823-9E24-49EE-98FD-B0F24E485769}"/>
              </a:ext>
            </a:extLst>
          </p:cNvPr>
          <p:cNvSpPr/>
          <p:nvPr/>
        </p:nvSpPr>
        <p:spPr>
          <a:xfrm>
            <a:off x="5514975" y="2066925"/>
            <a:ext cx="2428875" cy="13620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27635E1A-0641-4E11-82D6-E756444A876F}"/>
              </a:ext>
            </a:extLst>
          </p:cNvPr>
          <p:cNvSpPr/>
          <p:nvPr/>
        </p:nvSpPr>
        <p:spPr>
          <a:xfrm>
            <a:off x="1609724" y="457508"/>
            <a:ext cx="10058401" cy="2585323"/>
          </a:xfrm>
          <a:prstGeom prst="rect">
            <a:avLst/>
          </a:prstGeom>
          <a:noFill/>
        </p:spPr>
        <p:txBody>
          <a:bodyPr wrap="square" lIns="91440" tIns="45720" rIns="91440" bIns="45720">
            <a:spAutoFit/>
          </a:bodyPr>
          <a:lstStyle/>
          <a:p>
            <a:pPr algn="ctr"/>
            <a:r>
              <a:rPr lang="en-US" sz="5400" b="1" dirty="0" err="1">
                <a:ln w="0"/>
                <a:effectLst>
                  <a:outerShdw blurRad="38100" dist="19050" dir="2700000" algn="tl" rotWithShape="0">
                    <a:schemeClr val="dk1">
                      <a:alpha val="40000"/>
                    </a:schemeClr>
                  </a:outerShdw>
                </a:effectLst>
                <a:latin typeface="Arial Rounded MT Bold" panose="020F0704030504030204" pitchFamily="34" charset="0"/>
              </a:rPr>
              <a:t>FurnTech</a:t>
            </a:r>
            <a:r>
              <a:rPr lang="en-US" sz="5400" b="1" dirty="0">
                <a:ln w="0"/>
                <a:effectLst>
                  <a:outerShdw blurRad="38100" dist="19050" dir="2700000" algn="tl" rotWithShape="0">
                    <a:schemeClr val="dk1">
                      <a:alpha val="40000"/>
                    </a:schemeClr>
                  </a:outerShdw>
                </a:effectLst>
                <a:latin typeface="Arial Rounded MT Bold" panose="020F0704030504030204" pitchFamily="34" charset="0"/>
              </a:rPr>
              <a:t> Pvt Ltd Company Sales Report</a:t>
            </a:r>
          </a:p>
          <a:p>
            <a:pPr algn="ctr"/>
            <a:r>
              <a:rPr lang="en-US" sz="5400" b="1" cap="none" spc="0" dirty="0">
                <a:ln w="0"/>
                <a:effectLst>
                  <a:outerShdw blurRad="38100" dist="19050" dir="2700000" algn="tl" rotWithShape="0">
                    <a:schemeClr val="dk1">
                      <a:alpha val="40000"/>
                    </a:schemeClr>
                  </a:outerShdw>
                </a:effectLst>
                <a:latin typeface="Arial Rounded MT Bold" panose="020F0704030504030204" pitchFamily="34" charset="0"/>
              </a:rPr>
              <a:t>2014-2017</a:t>
            </a:r>
          </a:p>
        </p:txBody>
      </p:sp>
    </p:spTree>
    <p:extLst>
      <p:ext uri="{BB962C8B-B14F-4D97-AF65-F5344CB8AC3E}">
        <p14:creationId xmlns:p14="http://schemas.microsoft.com/office/powerpoint/2010/main" val="3710616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5253DB-E6A5-4E2D-8488-495BB9C0975C}"/>
              </a:ext>
            </a:extLst>
          </p:cNvPr>
          <p:cNvSpPr>
            <a:spLocks noGrp="1"/>
          </p:cNvSpPr>
          <p:nvPr>
            <p:ph type="title"/>
          </p:nvPr>
        </p:nvSpPr>
        <p:spPr>
          <a:xfrm>
            <a:off x="276225" y="1"/>
            <a:ext cx="11591925" cy="1930400"/>
          </a:xfrm>
        </p:spPr>
        <p:txBody>
          <a:bodyPr>
            <a:normAutofit/>
          </a:bodyPr>
          <a:lstStyle/>
          <a:p>
            <a:r>
              <a:rPr lang="en-US" sz="2400" b="1" dirty="0">
                <a:solidFill>
                  <a:schemeClr val="tx1"/>
                </a:solidFill>
                <a:latin typeface="Britannic Bold" panose="020B0903060703020204" pitchFamily="34" charset="0"/>
                <a:ea typeface="Cambria Math" panose="02040503050406030204" pitchFamily="18" charset="0"/>
              </a:rPr>
              <a:t>Project Objective-Create an Interactive Dashboard for Company Sales</a:t>
            </a:r>
            <a:br>
              <a:rPr lang="en-US" sz="3200" u="sng" dirty="0">
                <a:latin typeface="Cambria Math" panose="02040503050406030204" pitchFamily="18" charset="0"/>
                <a:ea typeface="Cambria Math" panose="02040503050406030204" pitchFamily="18" charset="0"/>
              </a:rPr>
            </a:br>
            <a:endParaRPr lang="en-IN" sz="3200" dirty="0"/>
          </a:p>
        </p:txBody>
      </p:sp>
      <p:sp>
        <p:nvSpPr>
          <p:cNvPr id="3" name="Content Placeholder 2">
            <a:extLst>
              <a:ext uri="{FF2B5EF4-FFF2-40B4-BE49-F238E27FC236}">
                <a16:creationId xmlns:a16="http://schemas.microsoft.com/office/drawing/2014/main" id="{F5B9700B-F4E9-46D8-BD49-1B0C1BC3B7C7}"/>
              </a:ext>
            </a:extLst>
          </p:cNvPr>
          <p:cNvSpPr>
            <a:spLocks noGrp="1"/>
          </p:cNvSpPr>
          <p:nvPr>
            <p:ph idx="1"/>
          </p:nvPr>
        </p:nvSpPr>
        <p:spPr>
          <a:xfrm>
            <a:off x="323849" y="514351"/>
            <a:ext cx="11591925" cy="5962649"/>
          </a:xfrm>
        </p:spPr>
        <p:txBody>
          <a:bodyPr>
            <a:noAutofit/>
          </a:bodyPr>
          <a:lstStyle/>
          <a:p>
            <a:r>
              <a:rPr lang="en-IN" sz="1600" b="1" dirty="0">
                <a:latin typeface="Bahnschrift" panose="020B0502040204020203" pitchFamily="34" charset="0"/>
              </a:rPr>
              <a:t>Hello Everyone,</a:t>
            </a:r>
          </a:p>
          <a:p>
            <a:endParaRPr lang="en-IN" sz="1600" b="1" dirty="0">
              <a:latin typeface="Bahnschrift" panose="020B0502040204020203" pitchFamily="34" charset="0"/>
            </a:endParaRPr>
          </a:p>
          <a:p>
            <a:r>
              <a:rPr lang="en-IN" sz="1600" b="1" dirty="0">
                <a:latin typeface="Bahnschrift" panose="020B0502040204020203" pitchFamily="34" charset="0"/>
              </a:rPr>
              <a:t>I am excited to share my comprehensive analysis of Company Sales from the year 2014-2017</a:t>
            </a:r>
          </a:p>
          <a:p>
            <a:endParaRPr lang="en-IN" sz="1600" b="1" dirty="0">
              <a:latin typeface="Bahnschrift" panose="020B0502040204020203" pitchFamily="34" charset="0"/>
            </a:endParaRPr>
          </a:p>
          <a:p>
            <a:r>
              <a:rPr lang="en-IN" sz="1600" b="1" dirty="0">
                <a:latin typeface="Bahnschrift" panose="020B0502040204020203" pitchFamily="34" charset="0"/>
              </a:rPr>
              <a:t>I worked on the raw company data and it was collected via a </a:t>
            </a:r>
            <a:r>
              <a:rPr lang="en-IN" sz="1600" b="1" dirty="0" err="1">
                <a:latin typeface="Bahnschrift" panose="020B0502040204020203" pitchFamily="34" charset="0"/>
              </a:rPr>
              <a:t>Youtube</a:t>
            </a:r>
            <a:r>
              <a:rPr lang="en-IN" sz="1600" b="1" dirty="0">
                <a:latin typeface="Bahnschrift" panose="020B0502040204020203" pitchFamily="34" charset="0"/>
              </a:rPr>
              <a:t> Channel ,I also named the company as </a:t>
            </a:r>
            <a:r>
              <a:rPr lang="en-IN" sz="1600" b="1" dirty="0" err="1">
                <a:latin typeface="Bahnschrift" panose="020B0502040204020203" pitchFamily="34" charset="0"/>
              </a:rPr>
              <a:t>Furntech</a:t>
            </a:r>
            <a:r>
              <a:rPr lang="en-IN" sz="1600" b="1" dirty="0">
                <a:latin typeface="Bahnschrift" panose="020B0502040204020203" pitchFamily="34" charset="0"/>
              </a:rPr>
              <a:t> Pvt Ltd for reference because the company deals in Furniture ,Office Supplies and Technology and there was some analysis the company wanted to understand which included the trend analysis of total sales, profit gained, customers etc</a:t>
            </a:r>
          </a:p>
          <a:p>
            <a:endParaRPr lang="en-IN" sz="1600" b="1" dirty="0">
              <a:latin typeface="Bahnschrift" panose="020B0502040204020203" pitchFamily="34" charset="0"/>
            </a:endParaRPr>
          </a:p>
          <a:p>
            <a:r>
              <a:rPr lang="en-IN" sz="1600" b="1" dirty="0">
                <a:latin typeface="Bahnschrift" panose="020B0502040204020203" pitchFamily="34" charset="0"/>
              </a:rPr>
              <a:t>The problem statements I worked upon has been mentioned below:</a:t>
            </a:r>
          </a:p>
          <a:p>
            <a:r>
              <a:rPr lang="en-IN" sz="1600" b="1" dirty="0">
                <a:latin typeface="Bahnschrift" panose="020B0502040204020203" pitchFamily="34" charset="0"/>
              </a:rPr>
              <a:t>Sales By Category</a:t>
            </a:r>
          </a:p>
          <a:p>
            <a:r>
              <a:rPr lang="en-IN" sz="1600" b="1" dirty="0">
                <a:latin typeface="Bahnschrift" panose="020B0502040204020203" pitchFamily="34" charset="0"/>
              </a:rPr>
              <a:t>Profit Gained over Time</a:t>
            </a:r>
          </a:p>
          <a:p>
            <a:r>
              <a:rPr lang="en-IN" sz="1600" b="1" dirty="0">
                <a:latin typeface="Bahnschrift" panose="020B0502040204020203" pitchFamily="34" charset="0"/>
              </a:rPr>
              <a:t>Sales by State</a:t>
            </a:r>
          </a:p>
          <a:p>
            <a:r>
              <a:rPr lang="en-IN" sz="1600" b="1" dirty="0">
                <a:latin typeface="Bahnschrift" panose="020B0502040204020203" pitchFamily="34" charset="0"/>
              </a:rPr>
              <a:t>Customer Count</a:t>
            </a:r>
          </a:p>
          <a:p>
            <a:r>
              <a:rPr lang="en-IN" sz="1600" b="1" dirty="0">
                <a:latin typeface="Bahnschrift" panose="020B0502040204020203" pitchFamily="34" charset="0"/>
              </a:rPr>
              <a:t>Top 5 customers making profit</a:t>
            </a:r>
          </a:p>
          <a:p>
            <a:r>
              <a:rPr lang="en-IN" sz="1600" b="1" dirty="0">
                <a:latin typeface="Bahnschrift" panose="020B0502040204020203" pitchFamily="34" charset="0"/>
              </a:rPr>
              <a:t>Monthly sales </a:t>
            </a:r>
          </a:p>
        </p:txBody>
      </p:sp>
      <p:sp>
        <p:nvSpPr>
          <p:cNvPr id="4" name="TextBox 3">
            <a:extLst>
              <a:ext uri="{FF2B5EF4-FFF2-40B4-BE49-F238E27FC236}">
                <a16:creationId xmlns:a16="http://schemas.microsoft.com/office/drawing/2014/main" id="{725F5769-F9F0-4A5B-B551-20BA4D5CEB44}"/>
              </a:ext>
            </a:extLst>
          </p:cNvPr>
          <p:cNvSpPr txBox="1"/>
          <p:nvPr/>
        </p:nvSpPr>
        <p:spPr>
          <a:xfrm>
            <a:off x="7058024" y="3924300"/>
            <a:ext cx="4981575" cy="1508105"/>
          </a:xfrm>
          <a:prstGeom prst="rect">
            <a:avLst/>
          </a:prstGeom>
          <a:noFill/>
        </p:spPr>
        <p:txBody>
          <a:bodyPr wrap="square" rtlCol="0">
            <a:spAutoFit/>
          </a:bodyPr>
          <a:lstStyle/>
          <a:p>
            <a:r>
              <a:rPr lang="en-IN" sz="2000" b="1" u="sng" dirty="0">
                <a:latin typeface="Cambria Math" panose="02040503050406030204" pitchFamily="18" charset="0"/>
                <a:ea typeface="Cambria Math" panose="02040503050406030204" pitchFamily="18" charset="0"/>
              </a:rPr>
              <a:t>Skillset used</a:t>
            </a:r>
            <a:r>
              <a:rPr lang="en-IN" sz="2000" b="1" dirty="0">
                <a:latin typeface="Cambria Math" panose="02040503050406030204" pitchFamily="18" charset="0"/>
                <a:ea typeface="Cambria Math" panose="02040503050406030204" pitchFamily="18" charset="0"/>
              </a:rPr>
              <a:t>:-</a:t>
            </a:r>
          </a:p>
          <a:p>
            <a:endParaRPr lang="en-IN" dirty="0">
              <a:latin typeface="Cambria Math" panose="02040503050406030204" pitchFamily="18" charset="0"/>
              <a:ea typeface="Cambria Math" panose="02040503050406030204" pitchFamily="18" charset="0"/>
            </a:endParaRPr>
          </a:p>
          <a:p>
            <a:r>
              <a:rPr lang="en-IN" dirty="0">
                <a:latin typeface="Cambria Math" panose="02040503050406030204" pitchFamily="18" charset="0"/>
                <a:ea typeface="Cambria Math" panose="02040503050406030204" pitchFamily="18" charset="0"/>
              </a:rPr>
              <a:t>While creating the dashboard I went through the procedure of Data </a:t>
            </a:r>
            <a:r>
              <a:rPr lang="en-IN" dirty="0" err="1">
                <a:latin typeface="Cambria Math" panose="02040503050406030204" pitchFamily="18" charset="0"/>
                <a:ea typeface="Cambria Math" panose="02040503050406030204" pitchFamily="18" charset="0"/>
              </a:rPr>
              <a:t>Cleaning,Data</a:t>
            </a:r>
            <a:r>
              <a:rPr lang="en-IN" dirty="0">
                <a:latin typeface="Cambria Math" panose="02040503050406030204" pitchFamily="18" charset="0"/>
                <a:ea typeface="Cambria Math" panose="02040503050406030204" pitchFamily="18" charset="0"/>
              </a:rPr>
              <a:t> Processing ,Data </a:t>
            </a:r>
            <a:r>
              <a:rPr lang="en-IN" dirty="0" err="1">
                <a:latin typeface="Cambria Math" panose="02040503050406030204" pitchFamily="18" charset="0"/>
                <a:ea typeface="Cambria Math" panose="02040503050406030204" pitchFamily="18" charset="0"/>
              </a:rPr>
              <a:t>Analysis,Data</a:t>
            </a:r>
            <a:r>
              <a:rPr lang="en-IN" dirty="0">
                <a:latin typeface="Cambria Math" panose="02040503050406030204" pitchFamily="18" charset="0"/>
                <a:ea typeface="Cambria Math" panose="02040503050406030204" pitchFamily="18" charset="0"/>
              </a:rPr>
              <a:t> Visualization and Report Creation </a:t>
            </a:r>
          </a:p>
        </p:txBody>
      </p:sp>
    </p:spTree>
    <p:extLst>
      <p:ext uri="{BB962C8B-B14F-4D97-AF65-F5344CB8AC3E}">
        <p14:creationId xmlns:p14="http://schemas.microsoft.com/office/powerpoint/2010/main" val="42060906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4363A-4647-479B-984C-D5A4BEED1B61}"/>
              </a:ext>
            </a:extLst>
          </p:cNvPr>
          <p:cNvSpPr>
            <a:spLocks noGrp="1"/>
          </p:cNvSpPr>
          <p:nvPr>
            <p:ph type="title"/>
          </p:nvPr>
        </p:nvSpPr>
        <p:spPr>
          <a:xfrm>
            <a:off x="523875" y="804519"/>
            <a:ext cx="10530980" cy="1049235"/>
          </a:xfrm>
        </p:spPr>
        <p:txBody>
          <a:bodyPr>
            <a:normAutofit fontScale="90000"/>
          </a:bodyPr>
          <a:lstStyle/>
          <a:p>
            <a:r>
              <a:rPr lang="en-IN" sz="2700" b="1" dirty="0">
                <a:solidFill>
                  <a:schemeClr val="tx1"/>
                </a:solidFill>
                <a:latin typeface="Britannic Bold" panose="020B0903060703020204" pitchFamily="34" charset="0"/>
                <a:ea typeface="Cambria Math" panose="02040503050406030204" pitchFamily="18" charset="0"/>
              </a:rPr>
              <a:t>The first 20 records as per the main table is shown below for reference:</a:t>
            </a:r>
            <a:br>
              <a:rPr lang="en-IN" b="1" u="sng" dirty="0">
                <a:solidFill>
                  <a:schemeClr val="bg1"/>
                </a:solidFill>
                <a:latin typeface="Cambria Math" panose="02040503050406030204" pitchFamily="18" charset="0"/>
                <a:ea typeface="Cambria Math" panose="02040503050406030204" pitchFamily="18" charset="0"/>
              </a:rPr>
            </a:br>
            <a:endParaRPr lang="en-IN" dirty="0"/>
          </a:p>
        </p:txBody>
      </p:sp>
      <p:sp>
        <p:nvSpPr>
          <p:cNvPr id="3" name="Content Placeholder 2">
            <a:extLst>
              <a:ext uri="{FF2B5EF4-FFF2-40B4-BE49-F238E27FC236}">
                <a16:creationId xmlns:a16="http://schemas.microsoft.com/office/drawing/2014/main" id="{A165810B-DD64-462A-86D8-1C759CAA118B}"/>
              </a:ext>
            </a:extLst>
          </p:cNvPr>
          <p:cNvSpPr>
            <a:spLocks noGrp="1"/>
          </p:cNvSpPr>
          <p:nvPr>
            <p:ph idx="1"/>
          </p:nvPr>
        </p:nvSpPr>
        <p:spPr/>
        <p:txBody>
          <a:bodyPr/>
          <a:lstStyle/>
          <a:p>
            <a:endParaRPr lang="en-IN" dirty="0"/>
          </a:p>
        </p:txBody>
      </p:sp>
      <p:graphicFrame>
        <p:nvGraphicFramePr>
          <p:cNvPr id="5" name="Object 4">
            <a:extLst>
              <a:ext uri="{FF2B5EF4-FFF2-40B4-BE49-F238E27FC236}">
                <a16:creationId xmlns:a16="http://schemas.microsoft.com/office/drawing/2014/main" id="{63E69C77-022E-45DD-BFF5-1D006CF3E1D2}"/>
              </a:ext>
            </a:extLst>
          </p:cNvPr>
          <p:cNvGraphicFramePr>
            <a:graphicFrameLocks noChangeAspect="1"/>
          </p:cNvGraphicFramePr>
          <p:nvPr>
            <p:extLst>
              <p:ext uri="{D42A27DB-BD31-4B8C-83A1-F6EECF244321}">
                <p14:modId xmlns:p14="http://schemas.microsoft.com/office/powerpoint/2010/main" val="3915110294"/>
              </p:ext>
            </p:extLst>
          </p:nvPr>
        </p:nvGraphicFramePr>
        <p:xfrm>
          <a:off x="304801" y="2015732"/>
          <a:ext cx="10530980" cy="3927868"/>
        </p:xfrm>
        <a:graphic>
          <a:graphicData uri="http://schemas.openxmlformats.org/presentationml/2006/ole">
            <mc:AlternateContent xmlns:mc="http://schemas.openxmlformats.org/markup-compatibility/2006">
              <mc:Choice xmlns:v="urn:schemas-microsoft-com:vml" Requires="v">
                <p:oleObj spid="_x0000_s6153" name="Worksheet" r:id="rId3" imgW="9194899" imgH="3689525" progId="Excel.Sheet.12">
                  <p:embed/>
                </p:oleObj>
              </mc:Choice>
              <mc:Fallback>
                <p:oleObj name="Worksheet" r:id="rId3" imgW="9194899" imgH="3689525" progId="Excel.Sheet.12">
                  <p:embed/>
                  <p:pic>
                    <p:nvPicPr>
                      <p:cNvPr id="0" name=""/>
                      <p:cNvPicPr/>
                      <p:nvPr/>
                    </p:nvPicPr>
                    <p:blipFill>
                      <a:blip r:embed="rId4"/>
                      <a:stretch>
                        <a:fillRect/>
                      </a:stretch>
                    </p:blipFill>
                    <p:spPr>
                      <a:xfrm>
                        <a:off x="304801" y="2015732"/>
                        <a:ext cx="10530980" cy="3927868"/>
                      </a:xfrm>
                      <a:prstGeom prst="rect">
                        <a:avLst/>
                      </a:prstGeom>
                    </p:spPr>
                  </p:pic>
                </p:oleObj>
              </mc:Fallback>
            </mc:AlternateContent>
          </a:graphicData>
        </a:graphic>
      </p:graphicFrame>
    </p:spTree>
    <p:extLst>
      <p:ext uri="{BB962C8B-B14F-4D97-AF65-F5344CB8AC3E}">
        <p14:creationId xmlns:p14="http://schemas.microsoft.com/office/powerpoint/2010/main" val="2775780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D6BF7-4EA2-471F-8AE2-E62BC6A0F0F6}"/>
              </a:ext>
            </a:extLst>
          </p:cNvPr>
          <p:cNvSpPr>
            <a:spLocks noGrp="1"/>
          </p:cNvSpPr>
          <p:nvPr>
            <p:ph type="title"/>
          </p:nvPr>
        </p:nvSpPr>
        <p:spPr>
          <a:xfrm>
            <a:off x="1047750" y="473919"/>
            <a:ext cx="10102354" cy="1049235"/>
          </a:xfrm>
        </p:spPr>
        <p:txBody>
          <a:bodyPr>
            <a:normAutofit fontScale="90000"/>
          </a:bodyPr>
          <a:lstStyle/>
          <a:p>
            <a:r>
              <a:rPr lang="en-IN" sz="2700" b="1" dirty="0">
                <a:solidFill>
                  <a:schemeClr val="tx1"/>
                </a:solidFill>
                <a:latin typeface="Britannic Bold" panose="020B0903060703020204" pitchFamily="34" charset="0"/>
                <a:ea typeface="Cambria Math" panose="02040503050406030204" pitchFamily="18" charset="0"/>
              </a:rPr>
              <a:t>The below is the reference pivot table attached for one of the reports for TOP 5 CUSTOMERS MAKING PROFIT </a:t>
            </a:r>
            <a:br>
              <a:rPr lang="en-IN" b="1" u="sng" dirty="0">
                <a:solidFill>
                  <a:schemeClr val="bg1"/>
                </a:solidFill>
                <a:latin typeface="Cambria Math" panose="02040503050406030204" pitchFamily="18" charset="0"/>
                <a:ea typeface="Cambria Math" panose="02040503050406030204" pitchFamily="18" charset="0"/>
              </a:rPr>
            </a:br>
            <a:endParaRPr lang="en-IN" dirty="0"/>
          </a:p>
        </p:txBody>
      </p:sp>
      <p:graphicFrame>
        <p:nvGraphicFramePr>
          <p:cNvPr id="3" name="Object 2">
            <a:extLst>
              <a:ext uri="{FF2B5EF4-FFF2-40B4-BE49-F238E27FC236}">
                <a16:creationId xmlns:a16="http://schemas.microsoft.com/office/drawing/2014/main" id="{8A6324EE-608C-4E6A-B699-77FBEBE142A9}"/>
              </a:ext>
            </a:extLst>
          </p:cNvPr>
          <p:cNvGraphicFramePr>
            <a:graphicFrameLocks noChangeAspect="1"/>
          </p:cNvGraphicFramePr>
          <p:nvPr>
            <p:extLst>
              <p:ext uri="{D42A27DB-BD31-4B8C-83A1-F6EECF244321}">
                <p14:modId xmlns:p14="http://schemas.microsoft.com/office/powerpoint/2010/main" val="3195841939"/>
              </p:ext>
            </p:extLst>
          </p:nvPr>
        </p:nvGraphicFramePr>
        <p:xfrm>
          <a:off x="371475" y="1638301"/>
          <a:ext cx="11001375" cy="4486274"/>
        </p:xfrm>
        <a:graphic>
          <a:graphicData uri="http://schemas.openxmlformats.org/presentationml/2006/ole">
            <mc:AlternateContent xmlns:mc="http://schemas.openxmlformats.org/markup-compatibility/2006">
              <mc:Choice xmlns:v="urn:schemas-microsoft-com:vml" Requires="v">
                <p:oleObj spid="_x0000_s7177" name="Worksheet" r:id="rId3" imgW="10166313" imgH="3873588" progId="Excel.Sheet.12">
                  <p:embed/>
                </p:oleObj>
              </mc:Choice>
              <mc:Fallback>
                <p:oleObj name="Worksheet" r:id="rId3" imgW="10166313" imgH="3873588" progId="Excel.Sheet.12">
                  <p:embed/>
                  <p:pic>
                    <p:nvPicPr>
                      <p:cNvPr id="0" name=""/>
                      <p:cNvPicPr/>
                      <p:nvPr/>
                    </p:nvPicPr>
                    <p:blipFill>
                      <a:blip r:embed="rId4"/>
                      <a:stretch>
                        <a:fillRect/>
                      </a:stretch>
                    </p:blipFill>
                    <p:spPr>
                      <a:xfrm>
                        <a:off x="371475" y="1638301"/>
                        <a:ext cx="11001375" cy="4486274"/>
                      </a:xfrm>
                      <a:prstGeom prst="rect">
                        <a:avLst/>
                      </a:prstGeom>
                    </p:spPr>
                  </p:pic>
                </p:oleObj>
              </mc:Fallback>
            </mc:AlternateContent>
          </a:graphicData>
        </a:graphic>
      </p:graphicFrame>
    </p:spTree>
    <p:extLst>
      <p:ext uri="{BB962C8B-B14F-4D97-AF65-F5344CB8AC3E}">
        <p14:creationId xmlns:p14="http://schemas.microsoft.com/office/powerpoint/2010/main" val="28942689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E49FF-F57F-4688-BE64-504FEF446342}"/>
              </a:ext>
            </a:extLst>
          </p:cNvPr>
          <p:cNvSpPr>
            <a:spLocks noGrp="1"/>
          </p:cNvSpPr>
          <p:nvPr>
            <p:ph type="title"/>
          </p:nvPr>
        </p:nvSpPr>
        <p:spPr>
          <a:xfrm>
            <a:off x="666750" y="257175"/>
            <a:ext cx="10858499" cy="904875"/>
          </a:xfrm>
        </p:spPr>
        <p:txBody>
          <a:bodyPr>
            <a:normAutofit fontScale="90000"/>
          </a:bodyPr>
          <a:lstStyle/>
          <a:p>
            <a:r>
              <a:rPr lang="en-IN" sz="2700" b="1" dirty="0">
                <a:solidFill>
                  <a:schemeClr val="tx1"/>
                </a:solidFill>
                <a:latin typeface="Britannic Bold" panose="020B0903060703020204" pitchFamily="34" charset="0"/>
                <a:ea typeface="Cambria Math" panose="02040503050406030204" pitchFamily="18" charset="0"/>
              </a:rPr>
              <a:t>The below dashboard was prepared using Pivot Tables and Pivot Charts along with slicers for easy filtering (Slicers have been highlighted but </a:t>
            </a:r>
            <a:r>
              <a:rPr lang="en-IN" sz="2700" b="1">
                <a:solidFill>
                  <a:schemeClr val="tx1"/>
                </a:solidFill>
                <a:latin typeface="Britannic Bold" panose="020B0903060703020204" pitchFamily="34" charset="0"/>
                <a:ea typeface="Cambria Math" panose="02040503050406030204" pitchFamily="18" charset="0"/>
              </a:rPr>
              <a:t>not selected)</a:t>
            </a:r>
            <a:br>
              <a:rPr lang="en-IN" b="1" u="sng" dirty="0"/>
            </a:br>
            <a:endParaRPr lang="en-IN" dirty="0"/>
          </a:p>
        </p:txBody>
      </p:sp>
      <p:graphicFrame>
        <p:nvGraphicFramePr>
          <p:cNvPr id="4" name="Object 3">
            <a:extLst>
              <a:ext uri="{FF2B5EF4-FFF2-40B4-BE49-F238E27FC236}">
                <a16:creationId xmlns:a16="http://schemas.microsoft.com/office/drawing/2014/main" id="{19D3BD6B-C30D-4365-ADCF-C083A1A7BB76}"/>
              </a:ext>
            </a:extLst>
          </p:cNvPr>
          <p:cNvGraphicFramePr>
            <a:graphicFrameLocks noChangeAspect="1"/>
          </p:cNvGraphicFramePr>
          <p:nvPr>
            <p:extLst>
              <p:ext uri="{D42A27DB-BD31-4B8C-83A1-F6EECF244321}">
                <p14:modId xmlns:p14="http://schemas.microsoft.com/office/powerpoint/2010/main" val="1234521028"/>
              </p:ext>
            </p:extLst>
          </p:nvPr>
        </p:nvGraphicFramePr>
        <p:xfrm>
          <a:off x="457200" y="1162050"/>
          <a:ext cx="10953750" cy="5695950"/>
        </p:xfrm>
        <a:graphic>
          <a:graphicData uri="http://schemas.openxmlformats.org/presentationml/2006/ole">
            <mc:AlternateContent xmlns:mc="http://schemas.openxmlformats.org/markup-compatibility/2006">
              <mc:Choice xmlns:v="urn:schemas-microsoft-com:vml" Requires="v">
                <p:oleObj spid="_x0000_s8200" name="Worksheet" r:id="rId3" imgW="12198313" imgH="7188288" progId="Excel.Sheet.12">
                  <p:embed/>
                </p:oleObj>
              </mc:Choice>
              <mc:Fallback>
                <p:oleObj name="Worksheet" r:id="rId3" imgW="12198313" imgH="7188288" progId="Excel.Sheet.12">
                  <p:embed/>
                  <p:pic>
                    <p:nvPicPr>
                      <p:cNvPr id="0" name=""/>
                      <p:cNvPicPr/>
                      <p:nvPr/>
                    </p:nvPicPr>
                    <p:blipFill>
                      <a:blip r:embed="rId4"/>
                      <a:stretch>
                        <a:fillRect/>
                      </a:stretch>
                    </p:blipFill>
                    <p:spPr>
                      <a:xfrm>
                        <a:off x="457200" y="1162050"/>
                        <a:ext cx="10953750" cy="5695950"/>
                      </a:xfrm>
                      <a:prstGeom prst="rect">
                        <a:avLst/>
                      </a:prstGeom>
                    </p:spPr>
                  </p:pic>
                </p:oleObj>
              </mc:Fallback>
            </mc:AlternateContent>
          </a:graphicData>
        </a:graphic>
      </p:graphicFrame>
    </p:spTree>
    <p:extLst>
      <p:ext uri="{BB962C8B-B14F-4D97-AF65-F5344CB8AC3E}">
        <p14:creationId xmlns:p14="http://schemas.microsoft.com/office/powerpoint/2010/main" val="1442749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9991E-512C-4A29-8991-14C214E315C5}"/>
              </a:ext>
            </a:extLst>
          </p:cNvPr>
          <p:cNvSpPr>
            <a:spLocks noGrp="1"/>
          </p:cNvSpPr>
          <p:nvPr>
            <p:ph type="title"/>
          </p:nvPr>
        </p:nvSpPr>
        <p:spPr>
          <a:xfrm>
            <a:off x="504825" y="804519"/>
            <a:ext cx="11315700" cy="1049235"/>
          </a:xfrm>
        </p:spPr>
        <p:txBody>
          <a:bodyPr>
            <a:normAutofit/>
          </a:bodyPr>
          <a:lstStyle/>
          <a:p>
            <a:r>
              <a:rPr lang="en-IN" sz="2800" b="1" dirty="0">
                <a:solidFill>
                  <a:schemeClr val="tx1"/>
                </a:solidFill>
                <a:latin typeface="Britannic Bold" panose="020B0903060703020204" pitchFamily="34" charset="0"/>
              </a:rPr>
              <a:t>The key insights obtained from this project</a:t>
            </a:r>
          </a:p>
        </p:txBody>
      </p:sp>
      <p:sp>
        <p:nvSpPr>
          <p:cNvPr id="3" name="TextBox 2">
            <a:extLst>
              <a:ext uri="{FF2B5EF4-FFF2-40B4-BE49-F238E27FC236}">
                <a16:creationId xmlns:a16="http://schemas.microsoft.com/office/drawing/2014/main" id="{1878BEFD-CC04-4D92-8A7A-620D6A304997}"/>
              </a:ext>
            </a:extLst>
          </p:cNvPr>
          <p:cNvSpPr txBox="1"/>
          <p:nvPr/>
        </p:nvSpPr>
        <p:spPr>
          <a:xfrm>
            <a:off x="504825" y="2000250"/>
            <a:ext cx="11096625" cy="4893647"/>
          </a:xfrm>
          <a:prstGeom prst="rect">
            <a:avLst/>
          </a:prstGeom>
          <a:noFill/>
        </p:spPr>
        <p:txBody>
          <a:bodyPr wrap="square" rtlCol="0">
            <a:spAutoFit/>
          </a:bodyPr>
          <a:lstStyle/>
          <a:p>
            <a:pPr marL="285750" indent="-285750">
              <a:buFont typeface="Arial" panose="020B0604020202020204" pitchFamily="34" charset="0"/>
              <a:buChar char="•"/>
            </a:pPr>
            <a:r>
              <a:rPr lang="en-IN" dirty="0"/>
              <a:t>Chairs are the ones which has been sold at maximum amounts</a:t>
            </a:r>
          </a:p>
          <a:p>
            <a:pPr marL="285750" indent="-285750">
              <a:buFont typeface="Arial" panose="020B0604020202020204" pitchFamily="34" charset="0"/>
              <a:buChar char="•"/>
            </a:pPr>
            <a:r>
              <a:rPr lang="en-IN" dirty="0"/>
              <a:t>The most profitable year as per the data was in 2016 and the least profitable was in 2015</a:t>
            </a:r>
          </a:p>
          <a:p>
            <a:pPr marL="285750" indent="-285750">
              <a:buFont typeface="Arial" panose="020B0604020202020204" pitchFamily="34" charset="0"/>
              <a:buChar char="•"/>
            </a:pPr>
            <a:r>
              <a:rPr lang="en-IN" dirty="0"/>
              <a:t>As per sales by state Alabama has scored the highest in terms of sales followed by Arizona and Arkansas</a:t>
            </a:r>
          </a:p>
          <a:p>
            <a:pPr marL="285750" indent="-285750">
              <a:buFont typeface="Arial" panose="020B0604020202020204" pitchFamily="34" charset="0"/>
              <a:buChar char="•"/>
            </a:pPr>
            <a:r>
              <a:rPr lang="en-IN" dirty="0"/>
              <a:t>The customer count was at its peak in 2017 as per data provided </a:t>
            </a:r>
          </a:p>
          <a:p>
            <a:pPr marL="285750" indent="-285750">
              <a:buFont typeface="Arial" panose="020B0604020202020204" pitchFamily="34" charset="0"/>
              <a:buChar char="•"/>
            </a:pPr>
            <a:r>
              <a:rPr lang="en-IN" dirty="0"/>
              <a:t>Top 5 customers making profit were Tamara Chand ,Raymond Buch, </a:t>
            </a:r>
            <a:r>
              <a:rPr lang="en-IN" dirty="0" err="1"/>
              <a:t>Sanjit</a:t>
            </a:r>
            <a:r>
              <a:rPr lang="en-IN" dirty="0"/>
              <a:t> Chand, Hunter Lopez, Adrian Barton</a:t>
            </a:r>
          </a:p>
          <a:p>
            <a:pPr marL="285750" indent="-285750">
              <a:buFont typeface="Arial" panose="020B0604020202020204" pitchFamily="34" charset="0"/>
              <a:buChar char="•"/>
            </a:pPr>
            <a:r>
              <a:rPr lang="en-IN" dirty="0"/>
              <a:t>For the monthly sales we added the slicers to select and compare </a:t>
            </a:r>
          </a:p>
          <a:p>
            <a:pPr marL="285750" indent="-285750">
              <a:buFont typeface="Arial" panose="020B0604020202020204" pitchFamily="34" charset="0"/>
              <a:buChar char="•"/>
            </a:pPr>
            <a:endParaRPr lang="en-IN" sz="2000" dirty="0"/>
          </a:p>
          <a:p>
            <a:pPr marL="285750" indent="-285750">
              <a:buFont typeface="Arial" panose="020B0604020202020204" pitchFamily="34" charset="0"/>
              <a:buChar char="•"/>
            </a:pPr>
            <a:r>
              <a:rPr lang="en-IN" sz="2800" b="1" dirty="0">
                <a:latin typeface="Britannic Bold" panose="020B0903060703020204" pitchFamily="34" charset="0"/>
              </a:rPr>
              <a:t>Final Conclusion to improve</a:t>
            </a:r>
            <a:r>
              <a:rPr lang="en-US" sz="2800" b="1" dirty="0">
                <a:ln w="0"/>
                <a:effectLst>
                  <a:outerShdw blurRad="38100" dist="19050" dir="2700000" algn="tl" rotWithShape="0">
                    <a:schemeClr val="dk1">
                      <a:alpha val="40000"/>
                    </a:schemeClr>
                  </a:outerShdw>
                </a:effectLst>
                <a:latin typeface="Britannic Bold" panose="020B0903060703020204" pitchFamily="34" charset="0"/>
              </a:rPr>
              <a:t> </a:t>
            </a:r>
            <a:r>
              <a:rPr lang="en-US" sz="2800" b="1" dirty="0" err="1">
                <a:ln w="0"/>
                <a:effectLst>
                  <a:outerShdw blurRad="38100" dist="19050" dir="2700000" algn="tl" rotWithShape="0">
                    <a:schemeClr val="dk1">
                      <a:alpha val="40000"/>
                    </a:schemeClr>
                  </a:outerShdw>
                </a:effectLst>
                <a:latin typeface="Britannic Bold" panose="020B0903060703020204" pitchFamily="34" charset="0"/>
              </a:rPr>
              <a:t>FurnTech</a:t>
            </a:r>
            <a:r>
              <a:rPr lang="en-US" sz="2800" b="1" dirty="0">
                <a:ln w="0"/>
                <a:effectLst>
                  <a:outerShdw blurRad="38100" dist="19050" dir="2700000" algn="tl" rotWithShape="0">
                    <a:schemeClr val="dk1">
                      <a:alpha val="40000"/>
                    </a:schemeClr>
                  </a:outerShdw>
                </a:effectLst>
                <a:latin typeface="Britannic Bold" panose="020B0903060703020204" pitchFamily="34" charset="0"/>
              </a:rPr>
              <a:t> Pvt Ltd Company </a:t>
            </a:r>
            <a:endParaRPr lang="en-IN" sz="2800" b="1" dirty="0">
              <a:latin typeface="Britannic Bold" panose="020B0903060703020204" pitchFamily="34" charset="0"/>
            </a:endParaRPr>
          </a:p>
          <a:p>
            <a:endParaRPr lang="en-IN" sz="2000" dirty="0"/>
          </a:p>
          <a:p>
            <a:r>
              <a:rPr lang="en-IN" sz="2000" dirty="0"/>
              <a:t>Target the states with highest sales like  Alabama(2014-2017) and provide them with some offers and some additional discounts, then the top 5 customers should be rewarded with some specialized hampers/gifts which will motivate them to purchase items in more quantities and will keep up the customer trust </a:t>
            </a:r>
          </a:p>
          <a:p>
            <a:pPr marL="285750" indent="-285750">
              <a:buFont typeface="Arial" panose="020B0604020202020204" pitchFamily="34" charset="0"/>
              <a:buChar char="•"/>
            </a:pPr>
            <a:endParaRPr lang="en-IN" sz="2000"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273924098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88</TotalTime>
  <Words>377</Words>
  <Application>Microsoft Office PowerPoint</Application>
  <PresentationFormat>Widescreen</PresentationFormat>
  <Paragraphs>33</Paragraphs>
  <Slides>6</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6</vt:i4>
      </vt:variant>
    </vt:vector>
  </HeadingPairs>
  <TitlesOfParts>
    <vt:vector size="16" baseType="lpstr">
      <vt:lpstr>Arial</vt:lpstr>
      <vt:lpstr>Arial Rounded MT Bold</vt:lpstr>
      <vt:lpstr>Bahnschrift</vt:lpstr>
      <vt:lpstr>Britannic Bold</vt:lpstr>
      <vt:lpstr>Cambria Math</vt:lpstr>
      <vt:lpstr>Trebuchet MS</vt:lpstr>
      <vt:lpstr>Wingdings 3</vt:lpstr>
      <vt:lpstr>Facet</vt:lpstr>
      <vt:lpstr>Worksheet</vt:lpstr>
      <vt:lpstr>Microsoft Excel Worksheet</vt:lpstr>
      <vt:lpstr>PowerPoint Presentation</vt:lpstr>
      <vt:lpstr>Project Objective-Create an Interactive Dashboard for Company Sales </vt:lpstr>
      <vt:lpstr>The first 20 records as per the main table is shown below for reference: </vt:lpstr>
      <vt:lpstr>The below is the reference pivot table attached for one of the reports for TOP 5 CUSTOMERS MAKING PROFIT  </vt:lpstr>
      <vt:lpstr>The below dashboard was prepared using Pivot Tables and Pivot Charts along with slicers for easy filtering (Slicers have been highlighted but not selected) </vt:lpstr>
      <vt:lpstr>The key insights obtained from this project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10</cp:revision>
  <dcterms:created xsi:type="dcterms:W3CDTF">2024-02-17T10:55:07Z</dcterms:created>
  <dcterms:modified xsi:type="dcterms:W3CDTF">2024-02-19T12:39:31Z</dcterms:modified>
</cp:coreProperties>
</file>

<file path=docProps/thumbnail.jpeg>
</file>